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ylor Hartwell" initials="TH [6]" lastIdx="1" clrIdx="6"/>
  <p:cmAuthor id="0" name="user" initials="u" lastIdx="1" clrIdx="0"/>
  <p:cmAuthor id="1" name="陈宣霖" initials="陈" lastIdx="1" clrIdx="0"/>
  <p:cmAuthor id="2" name="作者" initials="A" lastIdx="1" clrIdx="1"/>
  <p:cmAuthor id="4" name="DTY" initials="D" lastIdx="1" clrIdx="7"/>
  <p:cmAuthor id="5" name="未知用户11" initials="未知用户11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9D54"/>
    <a:srgbClr val="FD7659"/>
    <a:srgbClr val="ECB1AE"/>
    <a:srgbClr val="D9D9D9"/>
    <a:srgbClr val="FFFFFF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8" autoAdjust="0"/>
    <p:restoredTop sz="87821" autoAdjust="0"/>
  </p:normalViewPr>
  <p:slideViewPr>
    <p:cSldViewPr snapToGrid="0">
      <p:cViewPr varScale="1">
        <p:scale>
          <a:sx n="49" d="100"/>
          <a:sy n="49" d="100"/>
        </p:scale>
        <p:origin x="528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1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1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1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2024/7/30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slide" Target="slide15.xml"/><Relationship Id="rId26" Type="http://schemas.openxmlformats.org/officeDocument/2006/relationships/slide" Target="slide23.xml"/><Relationship Id="rId3" Type="http://schemas.openxmlformats.org/officeDocument/2006/relationships/audio" Target="../media/audio1.wav"/><Relationship Id="rId21" Type="http://schemas.openxmlformats.org/officeDocument/2006/relationships/slide" Target="slide18.xml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slide" Target="slide14.xml"/><Relationship Id="rId25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13.xml"/><Relationship Id="rId20" Type="http://schemas.openxmlformats.org/officeDocument/2006/relationships/slide" Target="slide17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1.xml"/><Relationship Id="rId5" Type="http://schemas.openxmlformats.org/officeDocument/2006/relationships/image" Target="../media/image1.gif"/><Relationship Id="rId15" Type="http://schemas.openxmlformats.org/officeDocument/2006/relationships/slide" Target="slide12.xml"/><Relationship Id="rId23" Type="http://schemas.openxmlformats.org/officeDocument/2006/relationships/slide" Target="slide20.xml"/><Relationship Id="rId28" Type="http://schemas.openxmlformats.org/officeDocument/2006/relationships/image" Target="../media/image3.png"/><Relationship Id="rId10" Type="http://schemas.openxmlformats.org/officeDocument/2006/relationships/slide" Target="slide7.xml"/><Relationship Id="rId19" Type="http://schemas.openxmlformats.org/officeDocument/2006/relationships/slide" Target="slide16.xml"/><Relationship Id="rId4" Type="http://schemas.openxmlformats.org/officeDocument/2006/relationships/audio" Target="../media/audio2.wav"/><Relationship Id="rId9" Type="http://schemas.openxmlformats.org/officeDocument/2006/relationships/slide" Target="slide6.xml"/><Relationship Id="rId14" Type="http://schemas.openxmlformats.org/officeDocument/2006/relationships/slide" Target="slide11.xml"/><Relationship Id="rId22" Type="http://schemas.openxmlformats.org/officeDocument/2006/relationships/slide" Target="slide19.xml"/><Relationship Id="rId27" Type="http://schemas.openxmlformats.org/officeDocument/2006/relationships/image" Target="../media/image2.png"/><Relationship Id="rId30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3" name="图片 10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462448" y="1767572"/>
            <a:ext cx="7440098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b="1" dirty="0">
                <a:solidFill>
                  <a:schemeClr val="accent1"/>
                </a:solidFill>
              </a:rPr>
              <a:t>XIPU Bird Chess</a:t>
            </a:r>
          </a:p>
        </p:txBody>
      </p:sp>
      <p:sp>
        <p:nvSpPr>
          <p:cNvPr id="61" name="圆角矩形 60">
            <a:hlinkClick r:id="" action="ppaction://hlinkshowjump?jump=nextslide"/>
          </p:cNvPr>
          <p:cNvSpPr/>
          <p:nvPr/>
        </p:nvSpPr>
        <p:spPr>
          <a:xfrm>
            <a:off x="5067978" y="4706645"/>
            <a:ext cx="2229039" cy="880932"/>
          </a:xfrm>
          <a:prstGeom prst="roundRect">
            <a:avLst>
              <a:gd name="adj" fmla="val 28056"/>
            </a:avLst>
          </a:prstGeom>
          <a:solidFill>
            <a:srgbClr val="FFF2CC"/>
          </a:solidFill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accent2"/>
                </a:solidFill>
              </a:rPr>
              <a:t> </a:t>
            </a:r>
            <a:r>
              <a:rPr lang="en-US" altLang="zh-CN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3</a:t>
            </a:r>
            <a:endParaRPr lang="zh-CN" altLang="en-US" sz="2800" dirty="0"/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C00000"/>
              </a:solidFill>
            </a:endParaRPr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8860" y="863289"/>
            <a:ext cx="1553845" cy="1584312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4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8860" y="863289"/>
            <a:ext cx="1553845" cy="1584312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5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8860" y="863289"/>
            <a:ext cx="1553845" cy="1584312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True or False?</a:t>
            </a:r>
          </a:p>
          <a:p>
            <a:pPr algn="ctr"/>
            <a:endParaRPr lang="en-US" altLang="zh-CN" sz="2800" dirty="0"/>
          </a:p>
          <a:p>
            <a:pPr algn="ctr"/>
            <a:r>
              <a:rPr lang="en-US" altLang="zh-CN" sz="2800" dirty="0"/>
              <a:t>In Section C - Writing, you need to cite both the listening and reading sources. </a:t>
            </a:r>
            <a:endParaRPr lang="zh-CN" altLang="en-US" sz="2800" dirty="0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1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 True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54595" y="5697"/>
            <a:ext cx="2091690" cy="214822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.03518 L -3.54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2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43355" y="5697"/>
            <a:ext cx="2091690" cy="214822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3518 L 4.79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3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43355" y="5697"/>
            <a:ext cx="2091690" cy="214822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3518 L 4.79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4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54595" y="5697"/>
            <a:ext cx="2091690" cy="214822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.03518 L -3.54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5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11552" y="5697"/>
            <a:ext cx="2091690" cy="214822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.03518 L 2.70833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dirty="0"/>
              <a:t>How many in-text citations do you need to use in the writing part?</a:t>
            </a:r>
          </a:p>
          <a:p>
            <a:endParaRPr lang="en-US" altLang="zh-CN" sz="2800" dirty="0"/>
          </a:p>
          <a:p>
            <a:r>
              <a:rPr lang="en-US" altLang="zh-CN" sz="2800" dirty="0"/>
              <a:t>A. At least 2     B. At least 3     C. At least 4</a:t>
            </a:r>
            <a:endParaRPr lang="zh-CN" altLang="en-US" sz="2800" dirty="0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1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 B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t="45231" r="-1" b="1"/>
          <a:stretch/>
        </p:blipFill>
        <p:spPr>
          <a:xfrm flipH="1">
            <a:off x="8624450" y="74953"/>
            <a:ext cx="1729499" cy="1493890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3518 L 4.79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2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6" t="44375"/>
          <a:stretch/>
        </p:blipFill>
        <p:spPr>
          <a:xfrm flipH="1">
            <a:off x="8600285" y="104764"/>
            <a:ext cx="1777829" cy="1474016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3518 L 4.79167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3" name="圆角矩形 122"/>
          <p:cNvSpPr/>
          <p:nvPr/>
        </p:nvSpPr>
        <p:spPr>
          <a:xfrm>
            <a:off x="8519795" y="4705350"/>
            <a:ext cx="1776730" cy="1713865"/>
          </a:xfrm>
          <a:prstGeom prst="roundRect">
            <a:avLst>
              <a:gd name="adj" fmla="val 11485"/>
            </a:avLst>
          </a:prstGeom>
          <a:solidFill>
            <a:srgbClr val="FFFBFC"/>
          </a:solidFill>
          <a:ln w="38100">
            <a:solidFill>
              <a:srgbClr val="D043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圆角矩形 121"/>
          <p:cNvSpPr/>
          <p:nvPr/>
        </p:nvSpPr>
        <p:spPr>
          <a:xfrm>
            <a:off x="2232025" y="4775835"/>
            <a:ext cx="1776730" cy="1713865"/>
          </a:xfrm>
          <a:prstGeom prst="roundRect">
            <a:avLst>
              <a:gd name="adj" fmla="val 11485"/>
            </a:avLst>
          </a:prstGeom>
          <a:solidFill>
            <a:srgbClr val="FFFBFC"/>
          </a:solidFill>
          <a:ln w="38100">
            <a:solidFill>
              <a:srgbClr val="449D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圆角矩形 120"/>
          <p:cNvSpPr/>
          <p:nvPr/>
        </p:nvSpPr>
        <p:spPr>
          <a:xfrm>
            <a:off x="8269605" y="247650"/>
            <a:ext cx="1776730" cy="1713865"/>
          </a:xfrm>
          <a:prstGeom prst="roundRect">
            <a:avLst>
              <a:gd name="adj" fmla="val 11485"/>
            </a:avLst>
          </a:prstGeom>
          <a:solidFill>
            <a:srgbClr val="FFFBFC"/>
          </a:solidFill>
          <a:ln w="38100">
            <a:solidFill>
              <a:srgbClr val="7AA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圆角矩形 119"/>
          <p:cNvSpPr/>
          <p:nvPr/>
        </p:nvSpPr>
        <p:spPr>
          <a:xfrm>
            <a:off x="1947545" y="483870"/>
            <a:ext cx="1776730" cy="1713865"/>
          </a:xfrm>
          <a:prstGeom prst="roundRect">
            <a:avLst>
              <a:gd name="adj" fmla="val 11485"/>
            </a:avLst>
          </a:prstGeom>
          <a:solidFill>
            <a:srgbClr val="FFFBFC"/>
          </a:solidFill>
          <a:ln w="38100">
            <a:solidFill>
              <a:srgbClr val="F9C9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圆角矩形 83">
            <a:hlinkClick r:id="rId6" action="ppaction://hlinksldjump"/>
          </p:cNvPr>
          <p:cNvSpPr/>
          <p:nvPr/>
        </p:nvSpPr>
        <p:spPr>
          <a:xfrm>
            <a:off x="2150745" y="2200910"/>
            <a:ext cx="850900" cy="850900"/>
          </a:xfrm>
          <a:prstGeom prst="roundRect">
            <a:avLst/>
          </a:prstGeom>
          <a:solidFill>
            <a:srgbClr val="F9C94B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1</a:t>
            </a:r>
          </a:p>
        </p:txBody>
      </p:sp>
      <p:sp>
        <p:nvSpPr>
          <p:cNvPr id="85" name="圆角矩形 84">
            <a:hlinkClick r:id="rId7" action="ppaction://hlinksldjump"/>
          </p:cNvPr>
          <p:cNvSpPr/>
          <p:nvPr/>
        </p:nvSpPr>
        <p:spPr>
          <a:xfrm>
            <a:off x="2150745" y="3051810"/>
            <a:ext cx="850900" cy="850900"/>
          </a:xfrm>
          <a:prstGeom prst="roundRect">
            <a:avLst/>
          </a:prstGeom>
          <a:solidFill>
            <a:srgbClr val="F9C94B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</a:t>
            </a:r>
          </a:p>
        </p:txBody>
      </p:sp>
      <p:sp>
        <p:nvSpPr>
          <p:cNvPr id="86" name="圆角矩形 85">
            <a:hlinkClick r:id="rId8" action="ppaction://hlinksldjump"/>
          </p:cNvPr>
          <p:cNvSpPr/>
          <p:nvPr/>
        </p:nvSpPr>
        <p:spPr>
          <a:xfrm>
            <a:off x="3001645" y="3051810"/>
            <a:ext cx="850900" cy="850900"/>
          </a:xfrm>
          <a:prstGeom prst="roundRect">
            <a:avLst/>
          </a:prstGeom>
          <a:solidFill>
            <a:srgbClr val="F9C94B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3</a:t>
            </a:r>
          </a:p>
        </p:txBody>
      </p:sp>
      <p:sp>
        <p:nvSpPr>
          <p:cNvPr id="87" name="圆角矩形 86">
            <a:hlinkClick r:id="rId9" action="ppaction://hlinksldjump"/>
          </p:cNvPr>
          <p:cNvSpPr/>
          <p:nvPr/>
        </p:nvSpPr>
        <p:spPr>
          <a:xfrm>
            <a:off x="3852545" y="3051810"/>
            <a:ext cx="850900" cy="850900"/>
          </a:xfrm>
          <a:prstGeom prst="roundRect">
            <a:avLst/>
          </a:prstGeom>
          <a:solidFill>
            <a:srgbClr val="F9C94B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</a:p>
        </p:txBody>
      </p:sp>
      <p:sp>
        <p:nvSpPr>
          <p:cNvPr id="88" name="圆角矩形 87">
            <a:hlinkClick r:id="rId10" action="ppaction://hlinksldjump"/>
          </p:cNvPr>
          <p:cNvSpPr/>
          <p:nvPr/>
        </p:nvSpPr>
        <p:spPr>
          <a:xfrm>
            <a:off x="4703445" y="3051810"/>
            <a:ext cx="850900" cy="850900"/>
          </a:xfrm>
          <a:prstGeom prst="roundRect">
            <a:avLst/>
          </a:prstGeom>
          <a:solidFill>
            <a:srgbClr val="F9C94B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5</a:t>
            </a:r>
          </a:p>
        </p:txBody>
      </p:sp>
      <p:sp>
        <p:nvSpPr>
          <p:cNvPr id="93" name="圆角矩形 92">
            <a:hlinkClick r:id="rId11" action="ppaction://hlinksldjump"/>
          </p:cNvPr>
          <p:cNvSpPr/>
          <p:nvPr/>
        </p:nvSpPr>
        <p:spPr>
          <a:xfrm>
            <a:off x="7418705" y="298450"/>
            <a:ext cx="851535" cy="851535"/>
          </a:xfrm>
          <a:prstGeom prst="roundRect">
            <a:avLst/>
          </a:prstGeom>
          <a:solidFill>
            <a:srgbClr val="7AACCF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1</a:t>
            </a:r>
          </a:p>
        </p:txBody>
      </p:sp>
      <p:sp>
        <p:nvSpPr>
          <p:cNvPr id="94" name="圆角矩形 93">
            <a:hlinkClick r:id="rId12" action="ppaction://hlinksldjump"/>
          </p:cNvPr>
          <p:cNvSpPr/>
          <p:nvPr/>
        </p:nvSpPr>
        <p:spPr>
          <a:xfrm>
            <a:off x="6567170" y="298450"/>
            <a:ext cx="851535" cy="851535"/>
          </a:xfrm>
          <a:prstGeom prst="roundRect">
            <a:avLst/>
          </a:prstGeom>
          <a:solidFill>
            <a:srgbClr val="7AACCF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</a:t>
            </a:r>
          </a:p>
        </p:txBody>
      </p:sp>
      <p:sp>
        <p:nvSpPr>
          <p:cNvPr id="95" name="圆角矩形 94">
            <a:hlinkClick r:id="rId13" action="ppaction://hlinksldjump"/>
          </p:cNvPr>
          <p:cNvSpPr/>
          <p:nvPr/>
        </p:nvSpPr>
        <p:spPr>
          <a:xfrm>
            <a:off x="5715635" y="298450"/>
            <a:ext cx="851535" cy="851535"/>
          </a:xfrm>
          <a:prstGeom prst="roundRect">
            <a:avLst/>
          </a:prstGeom>
          <a:solidFill>
            <a:srgbClr val="7AACCF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3</a:t>
            </a:r>
          </a:p>
        </p:txBody>
      </p:sp>
      <p:sp>
        <p:nvSpPr>
          <p:cNvPr id="97" name="圆角矩形 96">
            <a:hlinkClick r:id="rId14" action="ppaction://hlinksldjump"/>
          </p:cNvPr>
          <p:cNvSpPr/>
          <p:nvPr/>
        </p:nvSpPr>
        <p:spPr>
          <a:xfrm>
            <a:off x="5715635" y="1149985"/>
            <a:ext cx="851535" cy="851535"/>
          </a:xfrm>
          <a:prstGeom prst="roundRect">
            <a:avLst/>
          </a:prstGeom>
          <a:solidFill>
            <a:srgbClr val="7AACCF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4</a:t>
            </a:r>
          </a:p>
        </p:txBody>
      </p:sp>
      <p:sp>
        <p:nvSpPr>
          <p:cNvPr id="99" name="圆角矩形 98">
            <a:hlinkClick r:id="rId15" action="ppaction://hlinksldjump"/>
          </p:cNvPr>
          <p:cNvSpPr/>
          <p:nvPr/>
        </p:nvSpPr>
        <p:spPr>
          <a:xfrm>
            <a:off x="5715635" y="2001520"/>
            <a:ext cx="851535" cy="851535"/>
          </a:xfrm>
          <a:prstGeom prst="roundRect">
            <a:avLst/>
          </a:prstGeom>
          <a:solidFill>
            <a:srgbClr val="7AACCF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5</a:t>
            </a:r>
          </a:p>
        </p:txBody>
      </p:sp>
      <p:sp>
        <p:nvSpPr>
          <p:cNvPr id="104" name="圆角矩形 103">
            <a:hlinkClick r:id="rId16" action="ppaction://hlinksldjump"/>
          </p:cNvPr>
          <p:cNvSpPr/>
          <p:nvPr/>
        </p:nvSpPr>
        <p:spPr>
          <a:xfrm>
            <a:off x="4008755" y="5605780"/>
            <a:ext cx="850900" cy="851535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1</a:t>
            </a:r>
          </a:p>
        </p:txBody>
      </p:sp>
      <p:sp>
        <p:nvSpPr>
          <p:cNvPr id="105" name="圆角矩形 104">
            <a:hlinkClick r:id="rId17" action="ppaction://hlinksldjump"/>
          </p:cNvPr>
          <p:cNvSpPr/>
          <p:nvPr/>
        </p:nvSpPr>
        <p:spPr>
          <a:xfrm>
            <a:off x="4859655" y="5605780"/>
            <a:ext cx="850900" cy="851535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</a:t>
            </a:r>
          </a:p>
        </p:txBody>
      </p:sp>
      <p:sp>
        <p:nvSpPr>
          <p:cNvPr id="106" name="圆角矩形 105">
            <a:hlinkClick r:id="rId18" action="ppaction://hlinksldjump"/>
          </p:cNvPr>
          <p:cNvSpPr/>
          <p:nvPr/>
        </p:nvSpPr>
        <p:spPr>
          <a:xfrm>
            <a:off x="5715635" y="5605780"/>
            <a:ext cx="851535" cy="850900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3</a:t>
            </a:r>
          </a:p>
        </p:txBody>
      </p:sp>
      <p:sp>
        <p:nvSpPr>
          <p:cNvPr id="107" name="圆角矩形 106">
            <a:hlinkClick r:id="rId19" action="ppaction://hlinksldjump"/>
          </p:cNvPr>
          <p:cNvSpPr/>
          <p:nvPr/>
        </p:nvSpPr>
        <p:spPr>
          <a:xfrm>
            <a:off x="5715635" y="4754245"/>
            <a:ext cx="851535" cy="850900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4</a:t>
            </a:r>
          </a:p>
        </p:txBody>
      </p:sp>
      <p:sp>
        <p:nvSpPr>
          <p:cNvPr id="108" name="圆角矩形 107">
            <a:hlinkClick r:id="rId20" action="ppaction://hlinksldjump"/>
          </p:cNvPr>
          <p:cNvSpPr/>
          <p:nvPr/>
        </p:nvSpPr>
        <p:spPr>
          <a:xfrm>
            <a:off x="5715635" y="3902710"/>
            <a:ext cx="851535" cy="850900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5</a:t>
            </a:r>
          </a:p>
        </p:txBody>
      </p:sp>
      <p:sp>
        <p:nvSpPr>
          <p:cNvPr id="110" name="圆角矩形 109">
            <a:hlinkClick r:id="rId21" action="ppaction://hlinksldjump"/>
          </p:cNvPr>
          <p:cNvSpPr/>
          <p:nvPr/>
        </p:nvSpPr>
        <p:spPr>
          <a:xfrm>
            <a:off x="9266555" y="3854450"/>
            <a:ext cx="850900" cy="850900"/>
          </a:xfrm>
          <a:prstGeom prst="roundRect">
            <a:avLst/>
          </a:prstGeom>
          <a:solidFill>
            <a:srgbClr val="FD7659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1</a:t>
            </a:r>
          </a:p>
        </p:txBody>
      </p:sp>
      <p:sp>
        <p:nvSpPr>
          <p:cNvPr id="111" name="圆角矩形 110">
            <a:hlinkClick r:id="rId22" action="ppaction://hlinksldjump"/>
          </p:cNvPr>
          <p:cNvSpPr/>
          <p:nvPr/>
        </p:nvSpPr>
        <p:spPr>
          <a:xfrm>
            <a:off x="9266555" y="3003550"/>
            <a:ext cx="850900" cy="850900"/>
          </a:xfrm>
          <a:prstGeom prst="roundRect">
            <a:avLst/>
          </a:prstGeom>
          <a:solidFill>
            <a:srgbClr val="FD7659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</a:t>
            </a:r>
          </a:p>
        </p:txBody>
      </p:sp>
      <p:sp>
        <p:nvSpPr>
          <p:cNvPr id="112" name="圆角矩形 111">
            <a:hlinkClick r:id="rId23" action="ppaction://hlinksldjump"/>
          </p:cNvPr>
          <p:cNvSpPr/>
          <p:nvPr/>
        </p:nvSpPr>
        <p:spPr>
          <a:xfrm>
            <a:off x="8415655" y="3003550"/>
            <a:ext cx="850900" cy="850900"/>
          </a:xfrm>
          <a:prstGeom prst="roundRect">
            <a:avLst/>
          </a:prstGeom>
          <a:solidFill>
            <a:srgbClr val="FD7659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3</a:t>
            </a:r>
          </a:p>
        </p:txBody>
      </p:sp>
      <p:sp>
        <p:nvSpPr>
          <p:cNvPr id="113" name="圆角矩形 112">
            <a:hlinkClick r:id="rId24" action="ppaction://hlinksldjump"/>
          </p:cNvPr>
          <p:cNvSpPr/>
          <p:nvPr/>
        </p:nvSpPr>
        <p:spPr>
          <a:xfrm>
            <a:off x="7564755" y="3003550"/>
            <a:ext cx="850900" cy="850900"/>
          </a:xfrm>
          <a:prstGeom prst="roundRect">
            <a:avLst/>
          </a:prstGeom>
          <a:solidFill>
            <a:srgbClr val="FD7659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4</a:t>
            </a:r>
          </a:p>
        </p:txBody>
      </p:sp>
      <p:sp>
        <p:nvSpPr>
          <p:cNvPr id="114" name="圆角矩形 113">
            <a:hlinkClick r:id="rId25" action="ppaction://hlinksldjump"/>
          </p:cNvPr>
          <p:cNvSpPr/>
          <p:nvPr/>
        </p:nvSpPr>
        <p:spPr>
          <a:xfrm>
            <a:off x="6713855" y="3003550"/>
            <a:ext cx="850900" cy="850900"/>
          </a:xfrm>
          <a:prstGeom prst="roundRect">
            <a:avLst/>
          </a:prstGeom>
          <a:solidFill>
            <a:srgbClr val="FD7659"/>
          </a:soli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</a:p>
        </p:txBody>
      </p:sp>
      <p:sp>
        <p:nvSpPr>
          <p:cNvPr id="6" name="圆角矩形 5">
            <a:hlinkClick r:id="rId26" action="ppaction://hlinksldjump"/>
          </p:cNvPr>
          <p:cNvSpPr/>
          <p:nvPr/>
        </p:nvSpPr>
        <p:spPr>
          <a:xfrm>
            <a:off x="5554980" y="2844165"/>
            <a:ext cx="1158240" cy="1117600"/>
          </a:xfrm>
          <a:prstGeom prst="roundRect">
            <a:avLst>
              <a:gd name="adj" fmla="val 11485"/>
            </a:avLst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8100">
            <a:solidFill>
              <a:srgbClr val="752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tx1"/>
              </a:solidFill>
              <a:latin typeface="汉仪粗仿宋简" panose="02010600000101010101" charset="-122"/>
              <a:ea typeface="汉仪粗仿宋简" panose="02010600000101010101" charset="-122"/>
            </a:endParaRPr>
          </a:p>
        </p:txBody>
      </p:sp>
      <p:pic>
        <p:nvPicPr>
          <p:cNvPr id="34" name="美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5" r="14745"/>
          <a:stretch/>
        </p:blipFill>
        <p:spPr>
          <a:xfrm>
            <a:off x="2633539" y="5069698"/>
            <a:ext cx="953223" cy="11506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6" name="大雄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1453" y="778474"/>
            <a:ext cx="1104813" cy="1068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哆啦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33244" y="605479"/>
            <a:ext cx="1052556" cy="1045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静香"/>
          <p:cNvPicPr>
            <a:picLocks noChangeAspect="1"/>
          </p:cNvPicPr>
          <p:nvPr/>
        </p:nvPicPr>
        <p:blipFill rotWithShape="1"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7" t="29413"/>
          <a:stretch/>
        </p:blipFill>
        <p:spPr>
          <a:xfrm flipH="1">
            <a:off x="8893367" y="5090981"/>
            <a:ext cx="1028902" cy="9614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圆角矩形 2"/>
          <p:cNvSpPr/>
          <p:nvPr/>
        </p:nvSpPr>
        <p:spPr>
          <a:xfrm>
            <a:off x="8478202" y="1996757"/>
            <a:ext cx="1359535" cy="3216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Go forward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8696043" y="6462395"/>
            <a:ext cx="1431290" cy="335686"/>
          </a:xfrm>
          <a:prstGeom prst="roundRect">
            <a:avLst/>
          </a:prstGeom>
          <a:solidFill>
            <a:srgbClr val="ECB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Go forward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2379345" y="6522314"/>
            <a:ext cx="1448435" cy="335686"/>
          </a:xfrm>
          <a:prstGeom prst="roundRect">
            <a:avLst/>
          </a:prstGeom>
          <a:solidFill>
            <a:srgbClr val="449D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Go forward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2105024" y="115570"/>
            <a:ext cx="1483361" cy="333963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Go forward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7A9DE46-A792-871F-35F9-3F497694E00D}"/>
              </a:ext>
            </a:extLst>
          </p:cNvPr>
          <p:cNvSpPr txBox="1"/>
          <p:nvPr/>
        </p:nvSpPr>
        <p:spPr>
          <a:xfrm>
            <a:off x="5664783" y="3196729"/>
            <a:ext cx="1073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j-lt"/>
              </a:rPr>
              <a:t>Win</a:t>
            </a:r>
            <a:r>
              <a:rPr lang="en-US" altLang="zh-CN" dirty="0">
                <a:solidFill>
                  <a:schemeClr val="bg1"/>
                </a:solidFill>
                <a:latin typeface="+mj-lt"/>
              </a:rPr>
              <a:t> </a:t>
            </a:r>
            <a:endParaRPr lang="zh-CN" alt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21 0.00787 L -0.10117 -0.0164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-122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39 -0.0206 L -0.17773 -0.0312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3" y="-5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773 -0.03125 L -0.25456 -0.0592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1" y="-141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456 -0.05926 L -0.25755 0.0453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5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55 0.04537 L -0.2569 0.1694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2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9 0.16945 L -0.27422 0.34653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2" y="88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2384 L 0.01576 -0.17315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" y="-98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16713 L 0.0181 -0.30093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66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1 -0.30093 L -0.07447 -0.3009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47 -0.30093 L -0.12643 -0.3143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-67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43 -0.31436 L -0.19622 -0.34723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-16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22 -0.34723 L -0.25807 -0.32223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125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0556 -0.00148148 L 0.119653 0.0566667 " pathEditMode="relative" rAng="0" ptsTypes="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66 0.05787 L 0.18945 0.04652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-57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45 0.04652 L 0.27213 0.07847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8" y="1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13 0.07847 L 0.27161 -0.0456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2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161 -0.0456 L 0.26849 -0.19121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72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49 -0.19121 L 0.26549 -0.31528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62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81481E-6 L -0.02695 0.13009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" y="65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34 0.13472 L -0.03841 0.28865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" y="768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28657 L 0.05143 0.29351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0" y="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74 0.29814 L 0.10964 0.30439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5" y="3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64 0.30439 L 0.18008 0.30439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008 0.30439 L 0.25703 0.30439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3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6" t="43707"/>
          <a:stretch/>
        </p:blipFill>
        <p:spPr>
          <a:xfrm flipH="1">
            <a:off x="8680812" y="104763"/>
            <a:ext cx="1765473" cy="1474017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518 L 5E-6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4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6" t="42371"/>
          <a:stretch/>
        </p:blipFill>
        <p:spPr>
          <a:xfrm flipH="1">
            <a:off x="8744870" y="17009"/>
            <a:ext cx="1716046" cy="152344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0.03518 L -2.08333E-7 -0.01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5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6" t="43707"/>
          <a:stretch/>
        </p:blipFill>
        <p:spPr>
          <a:xfrm flipH="1">
            <a:off x="8693169" y="87703"/>
            <a:ext cx="1753116" cy="1486373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3519 L 4.16667E-6 -0.012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4"/>
            <a:ext cx="12192000" cy="6856730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Bonus Question</a:t>
            </a:r>
            <a:endParaRPr lang="zh-CN" altLang="en-US" sz="2800" dirty="0"/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C00000"/>
              </a:solidFill>
            </a:endParaRPr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sp>
        <p:nvSpPr>
          <p:cNvPr id="61" name="圆角矩形 60">
            <a:hlinkClick r:id="rId5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3200" dirty="0"/>
              <a:t>How</a:t>
            </a:r>
            <a:r>
              <a:rPr lang="zh-CN" altLang="en-US" sz="3200" dirty="0"/>
              <a:t> </a:t>
            </a:r>
            <a:r>
              <a:rPr lang="en-US" altLang="zh-CN" sz="3200" dirty="0"/>
              <a:t>many</a:t>
            </a:r>
            <a:r>
              <a:rPr lang="zh-CN" altLang="en-US" sz="3200" dirty="0"/>
              <a:t> </a:t>
            </a:r>
            <a:r>
              <a:rPr lang="en-US" altLang="zh-CN" sz="3200" dirty="0"/>
              <a:t>questions do you need to answer in the Reading section of the Final Integrated Exam?</a:t>
            </a:r>
          </a:p>
          <a:p>
            <a:endParaRPr lang="en-US" altLang="zh-CN" sz="3200" dirty="0"/>
          </a:p>
          <a:p>
            <a:r>
              <a:rPr lang="en-US" altLang="zh-CN" sz="3200" dirty="0"/>
              <a:t>A. 10         B.15         C.20</a:t>
            </a:r>
            <a:endParaRPr lang="zh-CN" altLang="en-US" sz="3200" dirty="0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1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</a:t>
            </a:r>
            <a:r>
              <a:rPr lang="zh-CN" altLang="en-US" sz="2400" i="1" dirty="0">
                <a:solidFill>
                  <a:srgbClr val="C00000"/>
                </a:solidFill>
              </a:rPr>
              <a:t>：</a:t>
            </a:r>
            <a:r>
              <a:rPr lang="en-US" altLang="zh-CN" sz="2400" i="1" dirty="0">
                <a:solidFill>
                  <a:srgbClr val="C00000"/>
                </a:solidFill>
              </a:rPr>
              <a:t>B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39714" y="0"/>
            <a:ext cx="1456055" cy="155578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2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</a:t>
            </a:r>
            <a:r>
              <a:rPr lang="zh-CN" altLang="en-US" sz="2400" i="1" dirty="0">
                <a:solidFill>
                  <a:srgbClr val="C00000"/>
                </a:solidFill>
              </a:rPr>
              <a:t>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5117" y="0"/>
            <a:ext cx="1456055" cy="155578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3</a:t>
            </a:r>
            <a:endParaRPr lang="en-US" altLang="zh-CN" sz="2800" dirty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</a:t>
            </a:r>
            <a:r>
              <a:rPr lang="zh-CN" altLang="en-US" sz="2400" i="1" dirty="0">
                <a:solidFill>
                  <a:srgbClr val="C00000"/>
                </a:solidFill>
              </a:rPr>
              <a:t>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5117" y="0"/>
            <a:ext cx="1456055" cy="155578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4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</a:t>
            </a:r>
            <a:r>
              <a:rPr lang="zh-CN" altLang="en-US" sz="2400" i="1" dirty="0">
                <a:solidFill>
                  <a:srgbClr val="C00000"/>
                </a:solidFill>
              </a:rPr>
              <a:t>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0230" y="21487"/>
            <a:ext cx="1456055" cy="155578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5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0230" y="0"/>
            <a:ext cx="1456055" cy="1555784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True or False?</a:t>
            </a:r>
          </a:p>
          <a:p>
            <a:pPr algn="ctr"/>
            <a:endParaRPr lang="en-US" altLang="zh-CN" sz="2800" dirty="0"/>
          </a:p>
          <a:p>
            <a:pPr algn="ctr"/>
            <a:r>
              <a:rPr lang="en-US" altLang="zh-CN" sz="2800" dirty="0"/>
              <a:t>In Section B - Listening, You will listen to the talk twice. </a:t>
            </a:r>
            <a:endParaRPr lang="zh-CN" altLang="en-US" sz="2800" dirty="0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1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 False (once only)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8860" y="863289"/>
            <a:ext cx="1553845" cy="1584312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2"/>
                </a:solidFill>
              </a:rPr>
              <a:t>Back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"/>
            <a:ext cx="12192000" cy="685736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2238375" y="617855"/>
            <a:ext cx="7715250" cy="5622925"/>
          </a:xfrm>
          <a:prstGeom prst="round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>
            <a:outerShdw blurRad="88900" sx="102000" sy="102000" algn="ctr" rotWithShape="0">
              <a:schemeClr val="bg1">
                <a:alpha val="1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268855" y="566420"/>
            <a:ext cx="7715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/>
              <a:t>Question 2</a:t>
            </a:r>
            <a:endParaRPr lang="zh-CN" altLang="en-US" sz="2800" dirty="0"/>
          </a:p>
          <a:p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5320" y="5508625"/>
            <a:ext cx="4259580" cy="46037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C00000"/>
                </a:solidFill>
              </a:rPr>
              <a:t>Answer:</a:t>
            </a:r>
            <a:endParaRPr lang="zh-CN" altLang="en-US" sz="2400" i="1" dirty="0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8860" y="863289"/>
            <a:ext cx="1553845" cy="1584312"/>
          </a:xfrm>
          <a:prstGeom prst="rect">
            <a:avLst/>
          </a:prstGeom>
        </p:spPr>
      </p:pic>
      <p:sp>
        <p:nvSpPr>
          <p:cNvPr id="61" name="圆角矩形 60">
            <a:hlinkClick r:id="rId6" action="ppaction://hlinksldjump"/>
          </p:cNvPr>
          <p:cNvSpPr/>
          <p:nvPr/>
        </p:nvSpPr>
        <p:spPr>
          <a:xfrm>
            <a:off x="9489200" y="6385674"/>
            <a:ext cx="957085" cy="354278"/>
          </a:xfrm>
          <a:prstGeom prst="roundRect">
            <a:avLst/>
          </a:prstGeom>
          <a:solidFill>
            <a:srgbClr val="FFF2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2"/>
                </a:solidFill>
              </a:rPr>
              <a:t>Back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254760" y="6385674"/>
            <a:ext cx="957085" cy="354278"/>
          </a:xfrm>
          <a:prstGeom prst="roundRect">
            <a:avLst/>
          </a:prstGeom>
          <a:solidFill>
            <a:srgbClr val="5FC4C9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Answer</a:t>
            </a:r>
            <a:endParaRPr lang="zh-CN" altLang="en-US" sz="1600" dirty="0"/>
          </a:p>
        </p:txBody>
      </p:sp>
    </p:spTree>
  </p:cSld>
  <p:clrMapOvr>
    <a:masterClrMapping/>
  </p:clrMapOvr>
  <p:transition spd="slow" advClick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50926 L 0 -0.0130556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jlhMzViOWI2MDRkNzA1OTVhOGI3YjMwNWM1MjFmODAifQ=="/>
  <p:tag name="KSO_WPP_MARK_KEY" val="650740ad-4522-4958-b3d4-e9c1f50a024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eChat：nancyppt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264</Words>
  <Application>Microsoft Office PowerPoint</Application>
  <PresentationFormat>宽屏</PresentationFormat>
  <Paragraphs>124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汉仪粗仿宋简</vt:lpstr>
      <vt:lpstr>Arial</vt:lpstr>
      <vt:lpstr>Calibri</vt:lpstr>
      <vt:lpstr>Wingdings</vt:lpstr>
      <vt:lpstr>WeChat：nancyppt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机器猫飞行棋</dc:title>
  <dc:creator>奶昔创意课件</dc:creator>
  <cp:lastModifiedBy>煜 刘</cp:lastModifiedBy>
  <cp:revision>202</cp:revision>
  <dcterms:created xsi:type="dcterms:W3CDTF">2019-06-19T02:08:00Z</dcterms:created>
  <dcterms:modified xsi:type="dcterms:W3CDTF">2024-07-30T08:20:50Z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79722CCB05554E1282276BD773266E32</vt:lpwstr>
  </property>
</Properties>
</file>