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75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0718C05-E88F-156D-5BFB-74C715A16164}" name="Jenna Shorten" initials="JS" userId="7a3d33dcb3a558fc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64" autoAdjust="0"/>
    <p:restoredTop sz="79391"/>
  </p:normalViewPr>
  <p:slideViewPr>
    <p:cSldViewPr snapToGrid="0">
      <p:cViewPr varScale="1">
        <p:scale>
          <a:sx n="74" d="100"/>
          <a:sy n="74" d="100"/>
        </p:scale>
        <p:origin x="25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7170" name="文本占位符 2"/>
          <p:cNvSpPr>
            <a:spLocks noGrp="1"/>
          </p:cNvSpPr>
          <p:nvPr>
            <p:ph type="body"/>
          </p:nvPr>
        </p:nvSpPr>
        <p:spPr/>
        <p:txBody>
          <a:bodyPr lIns="91440" tIns="45720" rIns="91440" bIns="45720" anchor="t"/>
          <a:lstStyle/>
          <a:p>
            <a:pPr lvl="0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715595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 l="-18000" r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2023/5/20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4.xml"/><Relationship Id="rId18" Type="http://schemas.openxmlformats.org/officeDocument/2006/relationships/slide" Target="slide8.xml"/><Relationship Id="rId26" Type="http://schemas.openxmlformats.org/officeDocument/2006/relationships/slide" Target="slide17.xml"/><Relationship Id="rId3" Type="http://schemas.openxmlformats.org/officeDocument/2006/relationships/audio" Target="../media/audio1.wav"/><Relationship Id="rId21" Type="http://schemas.openxmlformats.org/officeDocument/2006/relationships/slide" Target="slide5.xml"/><Relationship Id="rId7" Type="http://schemas.openxmlformats.org/officeDocument/2006/relationships/image" Target="../media/image6.png"/><Relationship Id="rId12" Type="http://schemas.openxmlformats.org/officeDocument/2006/relationships/slide" Target="slide13.xml"/><Relationship Id="rId17" Type="http://schemas.openxmlformats.org/officeDocument/2006/relationships/slide" Target="slide9.xml"/><Relationship Id="rId25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0.jpeg"/><Relationship Id="rId20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slide" Target="slide12.xml"/><Relationship Id="rId24" Type="http://schemas.openxmlformats.org/officeDocument/2006/relationships/slide" Target="slide15.xml"/><Relationship Id="rId5" Type="http://schemas.openxmlformats.org/officeDocument/2006/relationships/image" Target="../media/image4.png"/><Relationship Id="rId15" Type="http://schemas.openxmlformats.org/officeDocument/2006/relationships/image" Target="../media/image9.jpeg"/><Relationship Id="rId23" Type="http://schemas.openxmlformats.org/officeDocument/2006/relationships/slide" Target="slide3.xml"/><Relationship Id="rId10" Type="http://schemas.openxmlformats.org/officeDocument/2006/relationships/image" Target="../media/image8.jpeg"/><Relationship Id="rId19" Type="http://schemas.openxmlformats.org/officeDocument/2006/relationships/slide" Target="slide7.xml"/><Relationship Id="rId4" Type="http://schemas.openxmlformats.org/officeDocument/2006/relationships/image" Target="../media/image3.jpg"/><Relationship Id="rId9" Type="http://schemas.openxmlformats.org/officeDocument/2006/relationships/image" Target="../media/image7.png"/><Relationship Id="rId14" Type="http://schemas.openxmlformats.org/officeDocument/2006/relationships/slide" Target="slide10.xml"/><Relationship Id="rId22" Type="http://schemas.openxmlformats.org/officeDocument/2006/relationships/slide" Target="slide4.xml"/><Relationship Id="rId27" Type="http://schemas.openxmlformats.org/officeDocument/2006/relationships/slide" Target="slid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44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8. When is the Source Integration Chart due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Tuesday 3pm, Week 3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Wednesday 3 pm, Week 3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Tuesday 2pm, Week 2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Wednesday 3pm, Week 2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5365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366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3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36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9. Where do you submit the Source Integration Chart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?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Turn it in to your lecturer in class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Submit it on LMO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6389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6390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10. As this assignment is not marked, plagiarism will not be penalized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7413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4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1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11. You are not allowed to use extra/additional sources other than those given to you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8437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4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3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12. Page numbers should be included in your work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9461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4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13. There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are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_____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sources that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you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can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use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to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write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your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essay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B.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C.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D.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0485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6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4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标题 1"/>
          <p:cNvSpPr>
            <a:spLocks noGrp="1"/>
          </p:cNvSpPr>
          <p:nvPr/>
        </p:nvSpPr>
        <p:spPr>
          <a:xfrm>
            <a:off x="1768571" y="1557338"/>
            <a:ext cx="7891368" cy="333567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14. You should develop and support your response with_____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A. Details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36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B.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Explanations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C.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Examples</a:t>
            </a:r>
          </a:p>
          <a:p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D.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All of the above</a:t>
            </a:r>
            <a:endParaRPr lang="zh-CN" altLang="en-US" sz="3600" dirty="0"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1509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0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5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51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标题 1"/>
          <p:cNvSpPr>
            <a:spLocks noGrp="1"/>
          </p:cNvSpPr>
          <p:nvPr/>
        </p:nvSpPr>
        <p:spPr>
          <a:xfrm>
            <a:off x="2532063" y="1557338"/>
            <a:ext cx="7225187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15. If you have to use direct quotation ‘…’, you should quote no more than _____ words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20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B.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25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C.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30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D.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35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2533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2534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标题 1"/>
          <p:cNvSpPr>
            <a:spLocks noGrp="1"/>
          </p:cNvSpPr>
          <p:nvPr/>
        </p:nvSpPr>
        <p:spPr>
          <a:xfrm>
            <a:off x="1489322" y="1557338"/>
            <a:ext cx="8815473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16. You will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individually write your first draft of the essay to bring to class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in Week 3 for peer review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marL="742950" indent="-742950">
              <a:buAutoNum type="alphaUcPeriod"/>
            </a:pP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</a:p>
          <a:p>
            <a:pPr marL="742950" indent="-742950">
              <a:buAutoNum type="alphaUcPeriod"/>
            </a:pP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23557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3558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5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>
            <a:extLst>
              <a:ext uri="{FF2B5EF4-FFF2-40B4-BE49-F238E27FC236}">
                <a16:creationId xmlns:a16="http://schemas.microsoft.com/office/drawing/2014/main" id="{B2B49505-135F-4C59-AE72-E8CB3A757D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146" name="图片 3" descr="u=315061189,3467449493&amp;fm=26&amp;gp=0"/>
          <p:cNvPicPr>
            <a:picLocks noChangeAspect="1"/>
          </p:cNvPicPr>
          <p:nvPr/>
        </p:nvPicPr>
        <p:blipFill>
          <a:blip r:embed="rId5"/>
          <a:srcRect l="16998" t="2534" r="68610"/>
          <a:stretch>
            <a:fillRect/>
          </a:stretch>
        </p:blipFill>
        <p:spPr>
          <a:xfrm>
            <a:off x="8985600" y="679450"/>
            <a:ext cx="2577115" cy="576516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圆角矩形 9"/>
          <p:cNvSpPr/>
          <p:nvPr/>
        </p:nvSpPr>
        <p:spPr>
          <a:xfrm>
            <a:off x="9700260" y="4667250"/>
            <a:ext cx="431800" cy="5778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2" name="圆角矩形 11"/>
          <p:cNvSpPr/>
          <p:nvPr/>
        </p:nvSpPr>
        <p:spPr>
          <a:xfrm>
            <a:off x="9695498" y="1557338"/>
            <a:ext cx="436563" cy="3686175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6" name="圆角矩形 15"/>
          <p:cNvSpPr/>
          <p:nvPr/>
        </p:nvSpPr>
        <p:spPr>
          <a:xfrm>
            <a:off x="9700260" y="4260850"/>
            <a:ext cx="431800" cy="806450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8" name="圆角矩形 17"/>
          <p:cNvSpPr/>
          <p:nvPr/>
        </p:nvSpPr>
        <p:spPr>
          <a:xfrm>
            <a:off x="9695498" y="3684588"/>
            <a:ext cx="431800" cy="10953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9" name="圆角矩形 18"/>
          <p:cNvSpPr/>
          <p:nvPr/>
        </p:nvSpPr>
        <p:spPr>
          <a:xfrm>
            <a:off x="9695498" y="3165475"/>
            <a:ext cx="431800" cy="1095375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0" name="圆角矩形 19"/>
          <p:cNvSpPr/>
          <p:nvPr/>
        </p:nvSpPr>
        <p:spPr>
          <a:xfrm>
            <a:off x="9695498" y="2651125"/>
            <a:ext cx="431800" cy="10334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1" name="圆角矩形 20"/>
          <p:cNvSpPr/>
          <p:nvPr/>
        </p:nvSpPr>
        <p:spPr>
          <a:xfrm>
            <a:off x="9695498" y="2241550"/>
            <a:ext cx="431800" cy="10334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2" name="圆角矩形 21"/>
          <p:cNvSpPr/>
          <p:nvPr/>
        </p:nvSpPr>
        <p:spPr>
          <a:xfrm>
            <a:off x="9695498" y="1944688"/>
            <a:ext cx="431800" cy="10334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3" name="圆角矩形 22"/>
          <p:cNvSpPr/>
          <p:nvPr/>
        </p:nvSpPr>
        <p:spPr>
          <a:xfrm>
            <a:off x="9701848" y="1568450"/>
            <a:ext cx="431800" cy="1033463"/>
          </a:xfrm>
          <a:prstGeom prst="roundRect">
            <a:avLst/>
          </a:prstGeom>
          <a:solidFill>
            <a:srgbClr val="0070C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615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5758" y="5324475"/>
            <a:ext cx="666523" cy="755137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sp>
        <p:nvSpPr>
          <p:cNvPr id="9" name="圆角矩形 8"/>
          <p:cNvSpPr/>
          <p:nvPr/>
        </p:nvSpPr>
        <p:spPr>
          <a:xfrm>
            <a:off x="10663873" y="4667250"/>
            <a:ext cx="431800" cy="5762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13" name="圆角矩形 12"/>
          <p:cNvSpPr/>
          <p:nvPr/>
        </p:nvSpPr>
        <p:spPr>
          <a:xfrm>
            <a:off x="10659110" y="1557338"/>
            <a:ext cx="436563" cy="3687763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4" name="圆角矩形 23"/>
          <p:cNvSpPr/>
          <p:nvPr/>
        </p:nvSpPr>
        <p:spPr>
          <a:xfrm>
            <a:off x="10659110" y="3660775"/>
            <a:ext cx="431800" cy="10937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5" name="圆角矩形 24"/>
          <p:cNvSpPr/>
          <p:nvPr/>
        </p:nvSpPr>
        <p:spPr>
          <a:xfrm>
            <a:off x="10659110" y="3141663"/>
            <a:ext cx="431800" cy="1093788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6" name="圆角矩形 25"/>
          <p:cNvSpPr/>
          <p:nvPr/>
        </p:nvSpPr>
        <p:spPr>
          <a:xfrm>
            <a:off x="10659110" y="2625725"/>
            <a:ext cx="431800" cy="10350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7" name="圆角矩形 26"/>
          <p:cNvSpPr/>
          <p:nvPr/>
        </p:nvSpPr>
        <p:spPr>
          <a:xfrm>
            <a:off x="10659110" y="2216150"/>
            <a:ext cx="431800" cy="10350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8" name="圆角矩形 27"/>
          <p:cNvSpPr/>
          <p:nvPr/>
        </p:nvSpPr>
        <p:spPr>
          <a:xfrm>
            <a:off x="10659110" y="1919288"/>
            <a:ext cx="431800" cy="103346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29" name="圆角矩形 28"/>
          <p:cNvSpPr/>
          <p:nvPr/>
        </p:nvSpPr>
        <p:spPr>
          <a:xfrm>
            <a:off x="10665460" y="1543050"/>
            <a:ext cx="431800" cy="103505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sp>
        <p:nvSpPr>
          <p:cNvPr id="31" name="圆角矩形 30"/>
          <p:cNvSpPr/>
          <p:nvPr/>
        </p:nvSpPr>
        <p:spPr>
          <a:xfrm>
            <a:off x="10659110" y="4260850"/>
            <a:ext cx="431800" cy="519113"/>
          </a:xfrm>
          <a:prstGeom prst="roundRect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endParaRPr lang="zh-CN" altLang="en-US" strike="noStrike" noProof="1"/>
          </a:p>
        </p:txBody>
      </p:sp>
      <p:pic>
        <p:nvPicPr>
          <p:cNvPr id="6166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58152" y="5324475"/>
            <a:ext cx="941355" cy="734264"/>
          </a:xfrm>
          <a:prstGeom prst="rect">
            <a:avLst/>
          </a:prstGeom>
          <a:solidFill>
            <a:schemeClr val="tx1"/>
          </a:solidFill>
          <a:ln w="9525">
            <a:noFill/>
          </a:ln>
        </p:spPr>
      </p:pic>
      <p:pic>
        <p:nvPicPr>
          <p:cNvPr id="33" name="图片 32" descr="C:/Users/62353/AppData/Local/Temp/kaimatting/20201224090546/output_aiMatting_20201224090550.pngoutput_aiMatting_20201224090550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77770" y="4073525"/>
            <a:ext cx="849313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" name="图片 33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61883" y="3730625"/>
            <a:ext cx="1036637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" name="图片 34" descr="C:/Users/62353/AppData/Local/Temp/kaimatting/20201224090546/output_aiMatting_20201224090550.pngoutput_aiMatting_20201224090550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13188" y="4084638"/>
            <a:ext cx="849312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图片 35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97300" y="3740150"/>
            <a:ext cx="1036638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7" name="图片 36" descr="C:/Users/62353/AppData/Local/Temp/kaimatting/20201224090546/output_aiMatting_20201224090550.pngoutput_aiMatting_20201224090550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0030" y="4087813"/>
            <a:ext cx="849313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8" name="图片 37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04143" y="3743325"/>
            <a:ext cx="1036637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9" name="图片 38" descr="C:/Users/62353/AppData/Local/Temp/kaimatting/20201224090546/output_aiMatting_20201224090550.pngoutput_aiMatting_20201224090550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92583" y="4087813"/>
            <a:ext cx="849312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0" name="图片 39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6695" y="3743325"/>
            <a:ext cx="1036638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7" name="图片 46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6687820" y="2546350"/>
            <a:ext cx="1068388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8" name="图片 47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833" y="2362200"/>
            <a:ext cx="1025525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7" name="图片 56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5251768" y="2562225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8" name="图片 57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668" y="2382838"/>
            <a:ext cx="1025525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9" name="图片 58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3811588" y="2541588"/>
            <a:ext cx="1066800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0" name="图片 59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725" y="2392363"/>
            <a:ext cx="1023938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" name="图片 60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2326958" y="2541588"/>
            <a:ext cx="1068387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2" name="图片 61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0445" y="2362200"/>
            <a:ext cx="1023938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图片 1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600000">
            <a:off x="6687820" y="1568450"/>
            <a:ext cx="1068388" cy="106838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图片 2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60833" y="1384300"/>
            <a:ext cx="1025525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5251768" y="1584325"/>
            <a:ext cx="10668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图片 4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13668" y="1404938"/>
            <a:ext cx="1025525" cy="11001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图片 5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480000">
            <a:off x="3811588" y="1563688"/>
            <a:ext cx="1066800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6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68725" y="1414463"/>
            <a:ext cx="1023938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 descr="C:\Users\62353\Desktop\src=http___bpic.588ku.com_element_origin_min_pic_19_04_09_be1c5707897d131661778a03a8329985.jpg&amp;refer=http___bpic.588ku.jpgsrc=http___bpic.588ku.com_element_origin_min_pic_19_04_09_be1c5707897d131661778a03a8329985.jpg&amp;refer=http___bpic.588ku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 rot="540000">
            <a:off x="2326958" y="1563688"/>
            <a:ext cx="1068387" cy="10683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" name="图片 10" descr="C:\Users\62353\Desktop\src=http___pic.51yuansu.com_pic3_cover_03_75_80_5bfc858e48658_610.jpg&amp;refer=http___pic.51yuansu.jpgsrc=http___pic.51yuansu.com_pic3_cover_03_75_80_5bfc858e48658_610.jpg&amp;refer=http___pic.51yuansu"/>
          <p:cNvPicPr>
            <a:picLocks noChangeAspect="1"/>
          </p:cNvPicPr>
          <p:nvPr/>
        </p:nvPicPr>
        <p:blipFill>
          <a:blip r:embed="rId16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90445" y="1384300"/>
            <a:ext cx="1023938" cy="1101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" name="图片 13" descr="C:/Users/62353/AppData/Local/Temp/kaimatting/20201224090546/output_aiMatting_20201224090550.pngoutput_aiMatting_2020122409055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22208" y="5000625"/>
            <a:ext cx="849312" cy="63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5" name="图片 14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6320" y="4657725"/>
            <a:ext cx="1036638" cy="1036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" name="图片 16" descr="C:/Users/62353/AppData/Local/Temp/kaimatting/20201224090546/output_aiMatting_20201224090550.pngoutput_aiMatting_20201224090550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7625" y="5011738"/>
            <a:ext cx="849313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0" name="图片 29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741738" y="4667250"/>
            <a:ext cx="1036637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2" name="图片 31" descr="C:/Users/62353/AppData/Local/Temp/kaimatting/20201224090546/output_aiMatting_20201224090550.pngoutput_aiMatting_20201224090550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4468" y="5014913"/>
            <a:ext cx="849312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1" name="图片 40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8580" y="4670425"/>
            <a:ext cx="1036638" cy="10382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2" name="图片 41" descr="C:/Users/62353/AppData/Local/Temp/kaimatting/20201224090546/output_aiMatting_20201224090550.pngoutput_aiMatting_20201224090550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37020" y="5014913"/>
            <a:ext cx="849313" cy="63341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图片 42" descr="src=http___pic.51yuansu.com_pic3_cover_00_85_36_58da9e38e22e3_610.jpg&amp;refer=http___pic.51yuansu"/>
          <p:cNvPicPr>
            <a:picLocks noChangeAspect="1"/>
          </p:cNvPicPr>
          <p:nvPr/>
        </p:nvPicPr>
        <p:blipFill>
          <a:blip r:embed="rId10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21133" y="4670425"/>
            <a:ext cx="1036637" cy="10382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199" name="文本框 44"/>
          <p:cNvSpPr txBox="1"/>
          <p:nvPr/>
        </p:nvSpPr>
        <p:spPr>
          <a:xfrm rot="16200000">
            <a:off x="1450737" y="1695450"/>
            <a:ext cx="615553" cy="179863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  <a:ea typeface="宋体" panose="02010600030101010101" pitchFamily="2" charset="-122"/>
              </a:rPr>
              <a:t>1 point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charset="0"/>
              <a:ea typeface="宋体" panose="02010600030101010101" pitchFamily="2" charset="-122"/>
            </a:endParaRPr>
          </a:p>
        </p:txBody>
      </p:sp>
      <p:sp>
        <p:nvSpPr>
          <p:cNvPr id="6200" name="文本框 48"/>
          <p:cNvSpPr txBox="1"/>
          <p:nvPr/>
        </p:nvSpPr>
        <p:spPr>
          <a:xfrm rot="16200000">
            <a:off x="1435934" y="3959225"/>
            <a:ext cx="615553" cy="1798638"/>
          </a:xfrm>
          <a:prstGeom prst="rect">
            <a:avLst/>
          </a:prstGeom>
          <a:noFill/>
          <a:ln w="9525">
            <a:noFill/>
          </a:ln>
        </p:spPr>
        <p:txBody>
          <a:bodyPr vert="eaVert" wrap="square" anchor="t">
            <a:spAutoFit/>
          </a:bodyPr>
          <a:lstStyle/>
          <a:p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  <a:ea typeface="宋体" panose="02010600030101010101" pitchFamily="2" charset="-122"/>
              </a:rPr>
              <a:t>2</a:t>
            </a:r>
            <a:r>
              <a:rPr lang="zh-CN" altLang="en-US" sz="2800" b="1" dirty="0">
                <a:solidFill>
                  <a:schemeClr val="bg1"/>
                </a:solidFill>
                <a:latin typeface="Arial Black" panose="020B0A04020102020204" charset="0"/>
                <a:ea typeface="宋体" panose="02010600030101010101" pitchFamily="2" charset="-122"/>
              </a:rPr>
              <a:t> </a:t>
            </a:r>
            <a:r>
              <a:rPr lang="en-US" altLang="zh-CN" sz="2800" b="1" dirty="0">
                <a:solidFill>
                  <a:schemeClr val="bg1"/>
                </a:solidFill>
                <a:latin typeface="Arial Black" panose="020B0A04020102020204" charset="0"/>
                <a:ea typeface="宋体" panose="02010600030101010101" pitchFamily="2" charset="-122"/>
              </a:rPr>
              <a:t>points</a:t>
            </a:r>
            <a:endParaRPr lang="zh-CN" altLang="en-US" sz="2800" b="1" dirty="0">
              <a:solidFill>
                <a:schemeClr val="bg1"/>
              </a:solidFill>
              <a:latin typeface="Arial Black" panose="020B0A0402010202020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7265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6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66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5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9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10" grpId="0" bldLvl="0" animBg="1"/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  <p:bldP spid="22" grpId="0" bldLvl="0" animBg="1"/>
      <p:bldP spid="23" grpId="0" bldLvl="0" animBg="1"/>
      <p:bldP spid="9" grpId="0" bldLvl="0" animBg="1"/>
      <p:bldP spid="24" grpId="0" bldLvl="0" animBg="1"/>
      <p:bldP spid="25" grpId="0" bldLvl="0" animBg="1"/>
      <p:bldP spid="26" grpId="0" bldLvl="0" animBg="1"/>
      <p:bldP spid="27" grpId="0" bldLvl="0" animBg="1"/>
      <p:bldP spid="28" grpId="0" bldLvl="0" animBg="1"/>
      <p:bldP spid="29" grpId="0" bldLvl="0" animBg="1"/>
      <p:bldP spid="3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标题 1"/>
          <p:cNvSpPr>
            <a:spLocks noGrp="1"/>
          </p:cNvSpPr>
          <p:nvPr/>
        </p:nvSpPr>
        <p:spPr>
          <a:xfrm>
            <a:off x="2532063" y="1557338"/>
            <a:ext cx="8813068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 When is the Final Draft due?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2 pm Tuesday, 16th March, Week 3</a:t>
            </a:r>
          </a:p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 3 pm Wednesday, 17th March, Week 3</a:t>
            </a:r>
          </a:p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. 4 pm Thursday, 18</a:t>
            </a:r>
            <a:r>
              <a:rPr lang="en-US" altLang="zh-CN" sz="3600" baseline="30000" dirty="0">
                <a:latin typeface="Arial" panose="020B0604020202020204" pitchFamily="34" charset="0"/>
                <a:ea typeface="宋体" panose="02010600030101010101" pitchFamily="2" charset="-122"/>
              </a:rPr>
              <a:t>th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 March, Week3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8197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</a:p>
        </p:txBody>
      </p:sp>
      <p:pic>
        <p:nvPicPr>
          <p:cNvPr id="8199" name="图片 8" descr="C:/Users/62353/AppData/Local/Temp/kaimatting/20201224095901/output_aiMatting_20201224095919.pngoutput_aiMatting_20201224095919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1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97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标题 1"/>
          <p:cNvSpPr>
            <a:spLocks noGrp="1"/>
          </p:cNvSpPr>
          <p:nvPr/>
        </p:nvSpPr>
        <p:spPr>
          <a:xfrm>
            <a:off x="1620733" y="1557338"/>
            <a:ext cx="8590980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 You only need to argue why art-based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subjects need to be prioritized in high schools.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A．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B．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9221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222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2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标题 1"/>
          <p:cNvSpPr>
            <a:spLocks noGrp="1"/>
          </p:cNvSpPr>
          <p:nvPr/>
        </p:nvSpPr>
        <p:spPr>
          <a:xfrm>
            <a:off x="2532063" y="1557338"/>
            <a:ext cx="8019127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3. How many people will be in a group working together to complete the SIC?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B.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C.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  D.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0245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46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4. This assignment contributes towards your mark for this module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True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False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1269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0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B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70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5. What is the correct word count range for the essay?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220-330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B.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450-500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540-660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D.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650-700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2293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294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C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2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94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标题 1"/>
          <p:cNvSpPr>
            <a:spLocks noGrp="1"/>
          </p:cNvSpPr>
          <p:nvPr/>
        </p:nvSpPr>
        <p:spPr>
          <a:xfrm>
            <a:off x="2532063" y="1557338"/>
            <a:ext cx="7127875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6. How many sources from the Recommended Reading List must you include?</a:t>
            </a:r>
          </a:p>
          <a:p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A. No more than 3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       </a:t>
            </a:r>
            <a:endParaRPr lang="en-US" altLang="zh-CN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B. No more than 2 sources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At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least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4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</a:p>
          <a:p>
            <a:r>
              <a:rPr lang="zh-CN" altLang="en-US" sz="36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At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least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3</a:t>
            </a:r>
            <a:r>
              <a:rPr lang="zh-CN" altLang="en-US" sz="3600" dirty="0">
                <a:latin typeface="Arial" panose="020B0604020202020204" pitchFamily="34" charset="0"/>
                <a:ea typeface="宋体" panose="02010600030101010101" pitchFamily="2" charset="-122"/>
              </a:rPr>
              <a:t> </a:t>
            </a:r>
            <a:r>
              <a:rPr lang="en-US" altLang="zh-CN" sz="3600" dirty="0">
                <a:latin typeface="Arial" panose="020B0604020202020204" pitchFamily="34" charset="0"/>
                <a:ea typeface="宋体" panose="02010600030101010101" pitchFamily="2" charset="-122"/>
              </a:rPr>
              <a:t>sources</a:t>
            </a:r>
            <a:endParaRPr lang="zh-CN" altLang="en-US" sz="36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  <p:pic>
        <p:nvPicPr>
          <p:cNvPr id="13317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388" y="549275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318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18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标题 1"/>
          <p:cNvSpPr>
            <a:spLocks noGrp="1"/>
          </p:cNvSpPr>
          <p:nvPr/>
        </p:nvSpPr>
        <p:spPr>
          <a:xfrm>
            <a:off x="1182697" y="1557338"/>
            <a:ext cx="10255516" cy="3405187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7. Referencing in EAP020 means that you need to…?</a:t>
            </a:r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</a:t>
            </a:r>
          </a:p>
          <a:p>
            <a:endParaRPr lang="zh-CN" altLang="en-US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zh-CN" altLang="en-US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A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. Include in-text citations and a complete reference list at the end of your essay.</a:t>
            </a: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B. Include quotation </a:t>
            </a:r>
            <a:r>
              <a:rPr lang="en-US" altLang="zh-CN" sz="2800" dirty="0">
                <a:latin typeface="Arial" panose="020B0604020202020204" pitchFamily="34" charset="0"/>
                <a:ea typeface="宋体" panose="02010600030101010101" pitchFamily="2" charset="-122"/>
              </a:rPr>
              <a:t>marks ‘…’ around </a:t>
            </a:r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directly quoted material.</a:t>
            </a:r>
          </a:p>
          <a:p>
            <a:endParaRPr lang="en-US" altLang="zh-CN" sz="2800" dirty="0">
              <a:solidFill>
                <a:schemeClr val="tx1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C. Use the Harvard referencing system when citing information.</a:t>
            </a:r>
          </a:p>
          <a:p>
            <a:endParaRPr lang="en-US" altLang="zh-CN" sz="2800" dirty="0"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r>
              <a:rPr lang="en-US" altLang="zh-CN" sz="2800" dirty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D. All of the above.</a:t>
            </a:r>
          </a:p>
        </p:txBody>
      </p:sp>
      <p:pic>
        <p:nvPicPr>
          <p:cNvPr id="14341" name="图片 8" descr="C:/Users/62353/AppData/Local/Temp/kaimatting/20201224095901/output_aiMatting_20201224095919.pngoutput_aiMatting_20201224095919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0280" y="612414"/>
            <a:ext cx="593725" cy="593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4342" name="图片 6" descr="C:/Users/62353/AppData/Local/Temp/kaimatting/20201224095043/output_aiMatting_20201224095109.pngoutput_aiMatting_2020122409510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rcRect t="26222" b="14793"/>
          <a:stretch>
            <a:fillRect/>
          </a:stretch>
        </p:blipFill>
        <p:spPr>
          <a:xfrm>
            <a:off x="6507163" y="5770563"/>
            <a:ext cx="3152775" cy="635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文本框 7"/>
          <p:cNvSpPr txBox="1"/>
          <p:nvPr/>
        </p:nvSpPr>
        <p:spPr>
          <a:xfrm>
            <a:off x="7175500" y="5765800"/>
            <a:ext cx="1871663" cy="64516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algn="ctr"/>
            <a:r>
              <a:rPr lang="en-US" altLang="zh-CN" sz="3600" b="1" dirty="0">
                <a:latin typeface="Arial" panose="020B0604020202020204" pitchFamily="34" charset="0"/>
                <a:ea typeface="宋体" panose="02010600030101010101" pitchFamily="2" charset="-122"/>
              </a:rPr>
              <a:t>D</a:t>
            </a:r>
          </a:p>
        </p:txBody>
      </p:sp>
    </p:spTree>
  </p:cSld>
  <p:clrMapOvr>
    <a:masterClrMapping/>
  </p:clrMapOvr>
  <p:transition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3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42"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467</Words>
  <Application>Microsoft Macintosh PowerPoint</Application>
  <PresentationFormat>Widescreen</PresentationFormat>
  <Paragraphs>91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Arial Black</vt:lpstr>
      <vt:lpstr>Calibri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Jenna Shorten</dc:creator>
  <cp:lastModifiedBy>Li, Shuhan</cp:lastModifiedBy>
  <cp:revision>27</cp:revision>
  <dcterms:created xsi:type="dcterms:W3CDTF">2021-01-01T06:15:10Z</dcterms:created>
  <dcterms:modified xsi:type="dcterms:W3CDTF">2023-05-20T03:49:16Z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2052-11.1.0.10228</vt:lpwstr>
  </property>
</Properties>
</file>